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9" r:id="rId2"/>
    <p:sldId id="287" r:id="rId3"/>
    <p:sldId id="303" r:id="rId4"/>
    <p:sldId id="258" r:id="rId5"/>
    <p:sldId id="292" r:id="rId6"/>
    <p:sldId id="304" r:id="rId7"/>
    <p:sldId id="305" r:id="rId8"/>
    <p:sldId id="259" r:id="rId9"/>
    <p:sldId id="260" r:id="rId10"/>
    <p:sldId id="276" r:id="rId11"/>
    <p:sldId id="277" r:id="rId12"/>
    <p:sldId id="293" r:id="rId13"/>
    <p:sldId id="261" r:id="rId14"/>
    <p:sldId id="290" r:id="rId15"/>
    <p:sldId id="280" r:id="rId16"/>
    <p:sldId id="297" r:id="rId17"/>
    <p:sldId id="298" r:id="rId18"/>
    <p:sldId id="299" r:id="rId19"/>
    <p:sldId id="300" r:id="rId20"/>
    <p:sldId id="301" r:id="rId21"/>
    <p:sldId id="281" r:id="rId22"/>
    <p:sldId id="266" r:id="rId23"/>
    <p:sldId id="282" r:id="rId24"/>
    <p:sldId id="268" r:id="rId25"/>
    <p:sldId id="273" r:id="rId26"/>
    <p:sldId id="295" r:id="rId27"/>
    <p:sldId id="283" r:id="rId28"/>
    <p:sldId id="284" r:id="rId29"/>
    <p:sldId id="285" r:id="rId30"/>
    <p:sldId id="296" r:id="rId31"/>
    <p:sldId id="263" r:id="rId32"/>
    <p:sldId id="291" r:id="rId33"/>
    <p:sldId id="30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9D3A8-3EDD-4DB3-833D-03653A6C15D8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D19A6-879A-4CFF-A072-3F34ADAE8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7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D19A6-879A-4CFF-A072-3F34ADAE8CA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3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48F8-D653-4F02-BB58-8F5FC09D3589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48F8-D653-4F02-BB58-8F5FC09D3589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48F8-D653-4F02-BB58-8F5FC09D3589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48F8-D653-4F02-BB58-8F5FC09D3589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48F8-D653-4F02-BB58-8F5FC09D3589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48F8-D653-4F02-BB58-8F5FC09D3589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48F8-D653-4F02-BB58-8F5FC09D3589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48F8-D653-4F02-BB58-8F5FC09D3589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48F8-D653-4F02-BB58-8F5FC09D3589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48F8-D653-4F02-BB58-8F5FC09D3589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48F8-D653-4F02-BB58-8F5FC09D3589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53248F8-D653-4F02-BB58-8F5FC09D3589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 детей дошкольного возраста по ФГОС»</a:t>
            </a:r>
          </a:p>
          <a:p>
            <a:pPr marL="82296" indent="0" algn="ctr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Педагог- психолог ГБДОУ ЛНР</a:t>
            </a:r>
          </a:p>
          <a:p>
            <a:pPr marL="0" indent="0" algn="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«ЯСЛИ-САД № 79»</a:t>
            </a:r>
          </a:p>
          <a:p>
            <a:pPr marL="0" indent="0" algn="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Дворниченко Н.В.</a:t>
            </a:r>
          </a:p>
          <a:p>
            <a:pPr marL="82296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 descr="bezymjanny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009" y="188641"/>
            <a:ext cx="2511896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2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Принципы образовательной области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32248" y="2334953"/>
            <a:ext cx="3312368" cy="17064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Комплексно-тематический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99332" y="4293096"/>
            <a:ext cx="3312368" cy="17064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Принцип адаптивности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42079" y="2334953"/>
            <a:ext cx="3307230" cy="17064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Принцип интеграции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75514" y="4293096"/>
            <a:ext cx="3240360" cy="1683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Принцип цикличности (повторяемость тем во всех возрастных группах)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416593" y="907751"/>
            <a:ext cx="360040" cy="120158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915674" y="867002"/>
            <a:ext cx="360040" cy="1200909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7956376" y="836712"/>
            <a:ext cx="1008112" cy="3744416"/>
          </a:xfrm>
          <a:prstGeom prst="curved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1259632" y="836712"/>
            <a:ext cx="1008112" cy="3744416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Формы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творческие задания.</a:t>
            </a: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сюжетно – ролевые, досуговые, дидактические и развивающие,  игры-фантазирование, народные игры.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театрализованные постановки.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прослушивание записей, просмотр видеофильмов.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интерактивные игры, презентации и др.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познавательные беседы.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литературы. 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НОД</a:t>
            </a:r>
            <a:endParaRPr lang="ru-RU" sz="25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endParaRPr lang="ru-RU" sz="2500" dirty="0">
              <a:solidFill>
                <a:prstClr val="black"/>
              </a:solidFill>
              <a:latin typeface="Calibri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0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 приемы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435608" y="2348880"/>
            <a:ext cx="3657600" cy="38385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Практические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Наглядные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Словесные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76088" y="2348880"/>
            <a:ext cx="3657600" cy="3838560"/>
          </a:xfrm>
        </p:spPr>
        <p:txBody>
          <a:bodyPr/>
          <a:lstStyle/>
          <a:p>
            <a:pPr marL="457200" lvl="0" indent="-4572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Словесный</a:t>
            </a:r>
          </a:p>
          <a:p>
            <a:pPr marL="457200" lvl="0" indent="-4572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pPr marL="457200" lvl="0" indent="-4572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Создание проблемных ситуаций</a:t>
            </a:r>
          </a:p>
          <a:p>
            <a:pPr marL="457200" lvl="0" indent="-4572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pPr marL="457200" lvl="0" indent="-4572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Игровой</a:t>
            </a:r>
          </a:p>
          <a:p>
            <a:endParaRPr lang="ru-RU" dirty="0"/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555776" y="815955"/>
            <a:ext cx="792088" cy="1473494"/>
          </a:xfrm>
          <a:prstGeom prst="curvedRightArrow">
            <a:avLst>
              <a:gd name="adj1" fmla="val 25000"/>
              <a:gd name="adj2" fmla="val 50000"/>
              <a:gd name="adj3" fmla="val 11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6588224" y="836712"/>
            <a:ext cx="731520" cy="14734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 descr="http://ds-123.nios.ru/images/0_4c56c_8ed57fe9_l2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60" y="2288958"/>
            <a:ext cx="2808312" cy="24266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61096" y="2577458"/>
            <a:ext cx="2376264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развитие игровой деятельности с целью освоения различных социальных ролей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45672" y="2601542"/>
            <a:ext cx="2381402" cy="1654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формирование основ безопасного поведения в быту, в природе,  в социуме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14264" y="4869160"/>
            <a:ext cx="2371058" cy="16561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трудовое воспитание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908287"/>
            <a:ext cx="2371058" cy="16345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патриотическое воспитание детей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332657"/>
            <a:ext cx="8102005" cy="18027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Cambria"/>
                <a:ea typeface="Times New Roman"/>
                <a:cs typeface="Times New Roman"/>
              </a:rPr>
              <a:t>Основные направления реализации образовательной области «Социально-коммуникативное развитие»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58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игровой деятельности детей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Игра – в свете ФГОС выступает как форма социализации ребёнка.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Игра – не развлечение, а особый метод вовлечения детей в творческую деятельность, метод стимулирования их активности. </a:t>
            </a:r>
          </a:p>
          <a:p>
            <a:pPr marL="82296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Социально-коммуникативное развитие дошкольников происходит через игру как ведущую детскую деятельность. 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Игра - это школа социальных отношений, в которых моделируются формы поведения ребенка.</a:t>
            </a:r>
          </a:p>
          <a:p>
            <a:pPr marL="82296" indent="0" algn="ctr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Игра ребенка - это жизненная лаборатория.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9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04484"/>
            <a:ext cx="7696063" cy="92891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Классификация игр детей </a:t>
            </a:r>
            <a:br>
              <a:rPr lang="ru-RU" sz="3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дошкольного возраста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591966"/>
            <a:ext cx="2880320" cy="7118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Игры, возникающие по инициативе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583702"/>
            <a:ext cx="295232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1"/>
                </a:solidFill>
              </a:rPr>
              <a:t>Игры, возникающие по инициативе взрослого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4068720"/>
            <a:ext cx="2951449" cy="7101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1"/>
                </a:solidFill>
              </a:rPr>
              <a:t>Народные игры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5676" y="2439447"/>
            <a:ext cx="2952328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игры экспериментирования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сюжетно-ролевые самодеятельные игры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30586" y="2455583"/>
            <a:ext cx="2952328" cy="1198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обучающие</a:t>
            </a:r>
          </a:p>
          <a:p>
            <a:pPr marL="285750" lvl="0" indent="-285750" algn="ctr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досуговые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4914524"/>
            <a:ext cx="2952328" cy="120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обрядовые игры</a:t>
            </a:r>
          </a:p>
          <a:p>
            <a:pPr marL="285750" lvl="0" indent="-285750" algn="ctr">
              <a:buFont typeface="Wingdings" pitchFamily="2" charset="2"/>
              <a:buChar char="v"/>
            </a:pPr>
            <a:r>
              <a:rPr lang="ru-RU" dirty="0" err="1">
                <a:solidFill>
                  <a:schemeClr val="tx1"/>
                </a:solidFill>
              </a:rPr>
              <a:t>тренинговые</a:t>
            </a:r>
            <a:r>
              <a:rPr lang="ru-RU" dirty="0">
                <a:solidFill>
                  <a:schemeClr val="tx1"/>
                </a:solidFill>
              </a:rPr>
              <a:t> игры</a:t>
            </a:r>
          </a:p>
          <a:p>
            <a:pPr marL="285750" lvl="0" indent="-285750" algn="ctr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игры-забавы</a:t>
            </a: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203572" y="240149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8202168" y="23164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076056" y="963710"/>
            <a:ext cx="484632" cy="2969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B9D04-4BB4-4022-A1A5-EB3349DD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игр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FE9D9-8DD8-4EDB-8BCF-72C8D3DB6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	дидактические,</a:t>
            </a:r>
          </a:p>
          <a:p>
            <a:r>
              <a:rPr lang="ru-RU" dirty="0"/>
              <a:t>	настольно-печатные, </a:t>
            </a:r>
          </a:p>
          <a:p>
            <a:r>
              <a:rPr lang="ru-RU" dirty="0"/>
              <a:t>	словесные,</a:t>
            </a:r>
          </a:p>
          <a:p>
            <a:r>
              <a:rPr lang="ru-RU" dirty="0"/>
              <a:t>	коррекционно-развивающие,</a:t>
            </a:r>
          </a:p>
          <a:p>
            <a:r>
              <a:rPr lang="ru-RU" dirty="0"/>
              <a:t>	игры с движениями, </a:t>
            </a:r>
          </a:p>
          <a:p>
            <a:r>
              <a:rPr lang="ru-RU" dirty="0"/>
              <a:t>	сюжетные, ролевые игры,</a:t>
            </a:r>
          </a:p>
          <a:p>
            <a:r>
              <a:rPr lang="ru-RU" dirty="0"/>
              <a:t>	игры-драматизации</a:t>
            </a:r>
          </a:p>
          <a:p>
            <a:r>
              <a:rPr lang="ru-RU" dirty="0"/>
              <a:t>	двигательные игры (моторика, координация)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5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C8E1E-24CD-4853-8F9D-6315A788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игр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22AE8-5271-4561-A39E-4533828CE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	обучающая (помогают усвоить либо закрепить материал, предлагаемый на занятии, достичь поставленных дидактических задач); </a:t>
            </a:r>
          </a:p>
          <a:p>
            <a:r>
              <a:rPr lang="ru-RU" dirty="0"/>
              <a:t>	диагностическая (дают возможность логопеду диагностировать различные проявления ребёнка); </a:t>
            </a:r>
          </a:p>
          <a:p>
            <a:r>
              <a:rPr lang="ru-RU" dirty="0"/>
              <a:t>	терапевтическая (выступают как средство преодоления различных трудностей в обучении); </a:t>
            </a:r>
          </a:p>
          <a:p>
            <a:r>
              <a:rPr lang="ru-RU" dirty="0"/>
              <a:t>	коррекционная (вносят позитивные изменения, дополнения в структуру личностных показателей ребёнка); </a:t>
            </a:r>
          </a:p>
          <a:p>
            <a:r>
              <a:rPr lang="ru-RU" dirty="0"/>
              <a:t>	развлекательная (эмоционально окрашивают деятельность ребёнка, делают процесс познания увлекательным).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26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D28A2-C441-4063-B1B9-C8642C53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Условия подбора игр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F872D4-8C6D-42AE-B534-59CA83318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endParaRPr lang="ru-RU" dirty="0"/>
          </a:p>
          <a:p>
            <a:r>
              <a:rPr lang="ru-RU" dirty="0"/>
              <a:t>	регулировать психоэмоциональное состояние детей; </a:t>
            </a:r>
          </a:p>
          <a:p>
            <a:r>
              <a:rPr lang="ru-RU" dirty="0"/>
              <a:t>	формировать положительную мотивацию к занятиям; </a:t>
            </a:r>
          </a:p>
          <a:p>
            <a:r>
              <a:rPr lang="ru-RU" dirty="0"/>
              <a:t>	преодолевать барьер в общении; </a:t>
            </a:r>
          </a:p>
          <a:p>
            <a:r>
              <a:rPr lang="ru-RU" dirty="0"/>
              <a:t>	создавать ситуацию успеха для каждого ребёнка; </a:t>
            </a:r>
          </a:p>
          <a:p>
            <a:r>
              <a:rPr lang="ru-RU" dirty="0"/>
              <a:t>	создавать эмоционально-благоприятную атмосферу, способствующую возникновению радостных эмоций, душевного благополучия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8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2EDE32-D94B-4855-83BE-A74A73AE7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570" y="692696"/>
            <a:ext cx="7680852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«Если сегодня мы будем учить так, как учили вчера,</a:t>
            </a:r>
          </a:p>
          <a:p>
            <a:pPr marL="82296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 украдём у наших детей завтра»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Дьюи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5400600" cy="372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8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A888521-E46F-43F2-AC33-AE19A4A3F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338583"/>
            <a:ext cx="6696743" cy="68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Патриотическое воспитание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 marL="82296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условиях, когда происходят глубочайшие изменения в жизни общества, одним из центральных направлений работы с дошкольниками становится патриотическое воспитание. Сейчас, в период нестабильности в обществе, возникает необходимость вернуться к лучшим традициям нашего народа.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>
              <a:buNone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4214818"/>
            <a:ext cx="3371528" cy="2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315416"/>
            <a:ext cx="7581528" cy="16561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Задачи патриотического воспитания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704856" cy="6048672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dirty="0"/>
              <a:t>Воспитывать у ребенка любовь и привязанность к своей семье, дому, детскому саду, улице, городу</a:t>
            </a: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Формировать бережное отношение к природе и всему живому</a:t>
            </a: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Воспитывать уважение к труду</a:t>
            </a: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Развивать интерес к русским традициям и промыслам</a:t>
            </a: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Формировать элементарные знания о правах человека</a:t>
            </a: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Расширять представления о городах России</a:t>
            </a: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Знакомить детей с символами государства (герб, флаг, гимн)</a:t>
            </a: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Развивать чувство ответственности и гордости за достижения страны</a:t>
            </a: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Формировать толерантность, чувство уважения к другим народам, их традициям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4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Формирование основ безопасного поведения в быту, социуме, природе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00808"/>
            <a:ext cx="7386024" cy="454759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безопасным поведением следует понимать такой набор стереотипов и сознательных действий в изменяющейся обстановке, который позволяет сохранять индивидуальную целостность и комфортность поведения, предупреждает физический и психический травматизм, создает нормальные условия взаимодействия между людьми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32878"/>
            <a:ext cx="3007188" cy="25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6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4096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Система работы по формированию у дошкольников основ безопасности жизнедеятельности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980728"/>
            <a:ext cx="8402145" cy="5165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                                                     Цели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Основные задачи обучения дошкольников ОБЖ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2736304" cy="1130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Формирование основ безопасности собственной жизнедеятельности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469841"/>
            <a:ext cx="3672408" cy="1130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Формирование предпосылок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Экологического сознания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(безопасности окружающего мира)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573016"/>
            <a:ext cx="3168352" cy="26642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Научить ребёнка ориентироваться в окружающей его обстановке и уметь  оценивать отдельные элементы обстановки с точки зрения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« опасно-не опасно»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573016"/>
            <a:ext cx="2448272" cy="26642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Научить ребёнка быть внимательным, осторожным и предусмотрительным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3573016"/>
            <a:ext cx="2520280" cy="26642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Сформировать важнейшие алгоритмы восприятия и действия, которые лежат в основе безопасного поведения</a:t>
            </a: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4344536" y="139905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3275856" y="139905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907704" y="3140968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693041" y="3140968"/>
            <a:ext cx="527031" cy="396044"/>
          </a:xfrm>
          <a:prstGeom prst="downArrow">
            <a:avLst>
              <a:gd name="adj1" fmla="val 50000"/>
              <a:gd name="adj2" fmla="val 6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308304" y="3140969"/>
            <a:ext cx="468052" cy="360040"/>
          </a:xfrm>
          <a:prstGeom prst="downArrow">
            <a:avLst>
              <a:gd name="adj1" fmla="val 50000"/>
              <a:gd name="adj2" fmla="val 70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Основные направления работы по</a:t>
            </a:r>
            <a:br>
              <a:rPr lang="ru-RU" sz="3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формированию у дошкольников основ безопасности жизнедеятельности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492896"/>
            <a:ext cx="7139136" cy="363326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/>
              <a:t>Усвоение дошкольниками знаний о правилах безопасного поведения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Формирование у детей качественно новых двигательных навыков и бдительного восприятия окружающей обстановки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Развитие у детей способности к предвидению возможной опасности в конкретно меняющейся ситуации и построению безопасному адекватному поведению</a:t>
            </a:r>
          </a:p>
        </p:txBody>
      </p:sp>
    </p:spTree>
    <p:extLst>
      <p:ext uri="{BB962C8B-B14F-4D97-AF65-F5344CB8AC3E}">
        <p14:creationId xmlns:p14="http://schemas.microsoft.com/office/powerpoint/2010/main" val="25375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060848"/>
            <a:ext cx="7386024" cy="4187552"/>
          </a:xfrm>
        </p:spPr>
        <p:txBody>
          <a:bodyPr/>
          <a:lstStyle/>
          <a:p>
            <a:pPr lvl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Главная цель трудового воспитания дошкольников — это формирование личности ребенка, а также правильного отношения к трудовой деятельности. </a:t>
            </a:r>
          </a:p>
          <a:p>
            <a:pPr lvl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 развивает у дошкольника сообразительность, наблюдательность, внимание, сосредоточенность, память, а также укрепляет его физические силы и здоровье.</a:t>
            </a:r>
          </a:p>
          <a:p>
            <a:pPr marL="82296" indent="0">
              <a:buNone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9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804" y="116632"/>
            <a:ext cx="7498080" cy="51163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Виды труда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00468" y="1844417"/>
            <a:ext cx="3130491" cy="77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2418" y="1835595"/>
            <a:ext cx="3384376" cy="12024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Ознакомление с трудом взрослых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844147"/>
            <a:ext cx="3399319" cy="120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Навыки культуры быта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( труд по самообслуживанию)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2418" y="4798837"/>
            <a:ext cx="3399319" cy="120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Ручной труд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46719" y="4824057"/>
            <a:ext cx="3384375" cy="11974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Труд в природе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6310" y="3356992"/>
            <a:ext cx="3384375" cy="12243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Хозяйственно-бытовой труд</a:t>
            </a: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3162123" y="628265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6718846" y="62826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925142" y="628265"/>
            <a:ext cx="288033" cy="2418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785585" y="612032"/>
            <a:ext cx="1187624" cy="42753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024404" y="646515"/>
            <a:ext cx="1152128" cy="42408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Формы организации трудовой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730743"/>
            <a:ext cx="3456384" cy="2088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Поручения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простые и сложные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эпизодические и длительные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коллективные и индивидуальные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2286" y="5045698"/>
            <a:ext cx="3456384" cy="14904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Коллективный труд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2624772"/>
            <a:ext cx="3096344" cy="19563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Дежурство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Формирование общественно значимого мотива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Нравственный, этический аспект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7038274" y="836713"/>
            <a:ext cx="198022" cy="1728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893433" y="867882"/>
            <a:ext cx="274090" cy="4032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771800" y="836713"/>
            <a:ext cx="216024" cy="864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3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602048" cy="10801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Инновационные формы работы </a:t>
            </a:r>
            <a:b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/>
          <a:lstStyle/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Совместные образовательные проекты 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Мастер-классы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Тренинги по запросам родителей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Родительские конференции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Совместное творчество родителей и детей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Творческие выставки и  фотовыставки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Совместные досуги</a:t>
            </a:r>
          </a:p>
          <a:p>
            <a:pPr marL="82296" lvl="0" indent="0">
              <a:buClr>
                <a:srgbClr val="3891A7"/>
              </a:buClr>
              <a:buNone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52200"/>
            <a:ext cx="2808312" cy="24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B445A8-47AD-4E6E-8C42-81DC1729F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620688"/>
            <a:ext cx="7746064" cy="5627712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ru-RU" dirty="0"/>
              <a:t>МИНИСТЕРСТВО ОБРАЗОВАНИЯ И НАУКИ РОССИЙСКОЙ ФЕДЕРАЦИИ</a:t>
            </a:r>
          </a:p>
          <a:p>
            <a:pPr marL="82296" indent="0" algn="ctr">
              <a:buNone/>
            </a:pPr>
            <a:r>
              <a:rPr lang="ru-RU" dirty="0"/>
              <a:t>ПРИКАЗ</a:t>
            </a:r>
          </a:p>
          <a:p>
            <a:pPr marL="82296" indent="0" algn="ctr">
              <a:buNone/>
            </a:pPr>
            <a:r>
              <a:rPr lang="ru-RU" dirty="0"/>
              <a:t>от 17 октября 2013 г. № 1155</a:t>
            </a:r>
          </a:p>
          <a:p>
            <a:pPr marL="82296" indent="0" algn="ctr">
              <a:buNone/>
            </a:pPr>
            <a:endParaRPr lang="ru-RU" dirty="0"/>
          </a:p>
          <a:p>
            <a:pPr marL="82296" indent="0" algn="ctr">
              <a:buNone/>
            </a:pPr>
            <a:r>
              <a:rPr lang="ru-RU" dirty="0"/>
              <a:t>«ОБ УТВЕРЖДЕНИИ ФЕДЕРАЛЬНОГО ГОСУДАРСТВЕННОГО ОБРАЗОВАТЕЛЬНОГО СТАНДАРТА ДОШКОЛЬНОГО ОБРАЗОВАНИЯ»</a:t>
            </a:r>
          </a:p>
          <a:p>
            <a:pPr marL="82296" indent="0" algn="ctr">
              <a:buNone/>
            </a:pPr>
            <a:endParaRPr lang="ru-RU" dirty="0"/>
          </a:p>
          <a:p>
            <a:pPr marL="82296" indent="0" algn="ctr">
              <a:buNone/>
            </a:pPr>
            <a:r>
              <a:rPr lang="ru-RU" dirty="0"/>
              <a:t>Редакция от 17.02 2023 года</a:t>
            </a:r>
          </a:p>
        </p:txBody>
      </p:sp>
    </p:spTree>
    <p:extLst>
      <p:ext uri="{BB962C8B-B14F-4D97-AF65-F5344CB8AC3E}">
        <p14:creationId xmlns:p14="http://schemas.microsoft.com/office/powerpoint/2010/main" val="13744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908720"/>
            <a:ext cx="7498080" cy="3600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Региональный компонент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3068960"/>
            <a:ext cx="7242008" cy="3600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/>
              <a:t>Посещение Краеведческого музея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Посещение памятных мест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Встречи с творческими людьми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Экскурсия к памятнику героям ВОВ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Экскурсии на почту, в библиотеку и </a:t>
            </a:r>
            <a:r>
              <a:rPr lang="ru-RU" sz="2400" dirty="0" err="1"/>
              <a:t>т.д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225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387424"/>
            <a:ext cx="7293496" cy="13681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</a:t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8568952" cy="6336704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овладевает основными культурными способами деятельности, проявляет инициативу и самостоятельность в разных видах деятельности – игре, общении, и др.; способен выбирать себе род занятий, участников по совместной деятельности;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обладает установкой положительного отношения к миру,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обладает начальными знаниями о себе, о природном и социальном мире, в котором он живёт;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способен к принятию собственных решений, опираясь на свои знания и умения в различных видах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9056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3A3738-EF45-447F-ABA7-93B50CA6DB1F}"/>
              </a:ext>
            </a:extLst>
          </p:cNvPr>
          <p:cNvSpPr/>
          <p:nvPr/>
        </p:nvSpPr>
        <p:spPr>
          <a:xfrm>
            <a:off x="971600" y="0"/>
            <a:ext cx="7704856" cy="7185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СПИСОК ЛИТЕРАТУРЫ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Антопольская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Т. А. Психолого-педагогическое моделирование социально-коммуникативного развития старших дошкольников в организации дополнительного образования детей / Т. А.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Антопольская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С. С. Журавлева// Ученые записки. Электронный журнал курского государственного университета. - 2014. - №4(32). - С.178-194.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2) Белкина, В. Н. Психология и педагогика социальных контактов детей: учеб. пособие / В. Н. Белкина. - Ярославль : ЯГПУ им К. Д. Ушинского, 2004.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3) Белокурова, Г. В. Формирование социальных умений дошкольников средствами этикета / Г. В. Белокурова // Известия Российского государственного педагогического университета им. А.И. Герцена. - 2008.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4) Болотова, А. К. Социальные коммуникации / А. К. Болотова, Ю. М. Жуков, Л. А. Петровская. - М. : Издательский дом Высшей школы, 2015.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5) Борисова, О. Ф. Формирование социальной компетентности детей дошкольного возраста 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дисс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… канд.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н. / О. Ф. Борисова. - Челябинск, 2009.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6) Выготский, Л. С. Развитие личности и мировоззрения ребенка / Л. С. Выготский // Психология личности : хрестоматия. - Самара, 1990.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7) Горелов, И. П. Невербальные компоненты коммуникации / И. П. Горелов. - М. : Наука, 2009.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3863D2-E284-4465-A933-49ED952DE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60648"/>
            <a:ext cx="8394136" cy="5987752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8) Данилина, Т. Современные проблемы взаимодействия дошкольного учреждения с семьей / Т. Данилина // Дефектология. - 2001. - № 4. - С. 77-80.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9)Ермолова, Т. В. Развитие социальных качеств младшего школьника / Т. В. Ермолова // Культурно-историческая психология: современное состояние и перспективы. - М. : МГППУ, 2006.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10) Ерофеева, Т. И. Социально-коммуникативное развитие дошкольников в процессе взаимодействия старшего поколения семьи с детьми / Т. И. Ерофеева, А. Н.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Дорхина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// Социально-коммуникативное развитие дошкольников: теоретические основы и новые технологии: сборник статей. - М. : ООО «Русское слово». - 2015. - С. 34-54.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11) Захарова, Т. Н. Механизмы и условия формирования социальной компетентности дошкольников / Т. Н. Захарова // Ярославский педагогический вестник. 2011. - № 2. - С. 113-117.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12) Козлова, С. А. Социально-коммуникативное развитие дошкольников: современный аспект / С. А. Козлова // Социально-коммуникативное развитие дошкольников: теоретические основы и новые технологии: сборник статей. - М. : ООО «Русское слово». - 2015. - С. 11-16.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13) Коломийченко, Л. В. Дорогою добра: Концепция и программа социально-коммуникативного развития и социального воспитания дошкольников. / Л. В. Коломийченко - М. : ТЦ Сфера, 2015. - 160 с.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14) Чеснокова, Е. Н. Развитие коммуникативных навыков у старших дошкольников / Е. Н.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Чеснякова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// Воспитатель. - 2008. - № 9. - С. 65 - 70.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15) Шанский, Н. М. Школьный этимологический словарь русского языка. Происхождение слов / Н. М. Шанский, Т. А. Боброва. - 7-е изд., стереотип. - М. : Дрофа, 2004.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16) Щетинина А.М. Диагностика социального развития ребенка: учебно- методическое пособие / А. М. Щетинина - Великий Новгород НовГУ им. Ярослава Мудрого, 2000.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0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0"/>
            <a:ext cx="785812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 ребёнка дошкольного возраста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это…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в течение которого ребенок усваивает ценности, традиции своего народа, культуру общества, в котором ему предстоит жит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опыт представлен в структуре личности неповторимым сочетанием находящихся в тесной взаимозависимости четырех компонентов: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-социальные навыки,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-специфические знания ,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-социальные качества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-ролевое поведение.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348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области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632848" cy="4800600"/>
          </a:xfrm>
        </p:spPr>
        <p:txBody>
          <a:bodyPr/>
          <a:lstStyle/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Усвоение норм и ценностей принятых в обществе, включая моральные и нравственные ценности;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развитие общения и взаимодействия ребенка со взрослыми и сверстниками;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становление самостоятельности, целенаправленности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собственных действий;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формирование позитивных установок к различным видам труда и творчества;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формирование основ безопасного поведения в быту, социуме, природе;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развитие социального и эмоционального интеллекта, эмоциональной отзывчивости, сопереживания.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12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9AE3761E-DC44-431D-A226-5001D292F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061" y="0"/>
            <a:ext cx="8377427" cy="667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0590334-DF63-424E-AA56-9EEB98836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-77043"/>
            <a:ext cx="6984776" cy="69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643192" cy="4641379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ru-RU" dirty="0"/>
              <a:t> </a:t>
            </a:r>
            <a:r>
              <a:rPr lang="ru-RU" sz="2800" b="1" dirty="0"/>
              <a:t>позитивная социализация детей дошкольного возраста</a:t>
            </a:r>
          </a:p>
          <a:p>
            <a:pPr marL="0" indent="0">
              <a:buNone/>
            </a:pPr>
            <a:endParaRPr lang="ru-RU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/>
              <a:t>приобщение детей к социокультурным нормам, традициям семьи, общества и государства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618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042" y="1158416"/>
            <a:ext cx="2160240" cy="25143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усвоение норм  и ценностей принятых в обществе, включая моральные и нравственные ценности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87081" y="1141513"/>
            <a:ext cx="2160240" cy="25143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развитие общения и взаимодействия ребёнка со взрослыми и сверстниками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31770" y="1124610"/>
            <a:ext cx="2376264" cy="25312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становление самостоятельности,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целенаправленности и    </a:t>
            </a:r>
            <a:r>
              <a:rPr lang="ru-RU" b="1" dirty="0" err="1">
                <a:solidFill>
                  <a:schemeClr val="tx1"/>
                </a:solidFill>
              </a:rPr>
              <a:t>саморегуляции</a:t>
            </a:r>
            <a:r>
              <a:rPr lang="ru-RU" b="1" dirty="0">
                <a:solidFill>
                  <a:schemeClr val="tx1"/>
                </a:solidFill>
              </a:rPr>
              <a:t> собственных действий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20272" y="1124610"/>
            <a:ext cx="2016224" cy="25312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развитие социального и эмоционального интеллекта, эмоциональной отзывчивости, сопереживания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68015" y="3810741"/>
            <a:ext cx="1989112" cy="2952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формирование готовности к совместной деятельности со сверстниками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9912" y="3816694"/>
            <a:ext cx="2562742" cy="2952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формирование уважительного отношения и чувства принадлежности к своей семье, малой родине и Отечеству, представлений о социокультурных ценностях нашего народа, об отечественных традициях и праздниках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88224" y="3789040"/>
            <a:ext cx="1872208" cy="2952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формирование основ безопасности в быту, социуме, природе.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244016"/>
            <a:ext cx="8568952" cy="7367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Задачи </a:t>
            </a:r>
          </a:p>
        </p:txBody>
      </p:sp>
    </p:spTree>
    <p:extLst>
      <p:ext uri="{BB962C8B-B14F-4D97-AF65-F5344CB8AC3E}">
        <p14:creationId xmlns:p14="http://schemas.microsoft.com/office/powerpoint/2010/main" val="381583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945</TotalTime>
  <Words>2016</Words>
  <Application>Microsoft Office PowerPoint</Application>
  <PresentationFormat>Экран (4:3)</PresentationFormat>
  <Paragraphs>213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Arial</vt:lpstr>
      <vt:lpstr>Calibri</vt:lpstr>
      <vt:lpstr>Cambria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образовательной области </vt:lpstr>
      <vt:lpstr>Презентация PowerPoint</vt:lpstr>
      <vt:lpstr>Презентация PowerPoint</vt:lpstr>
      <vt:lpstr> Цель:</vt:lpstr>
      <vt:lpstr>Презентация PowerPoint</vt:lpstr>
      <vt:lpstr>Принципы образовательной области</vt:lpstr>
      <vt:lpstr>Формы работы</vt:lpstr>
      <vt:lpstr>Методы и приемы</vt:lpstr>
      <vt:lpstr>Презентация PowerPoint</vt:lpstr>
      <vt:lpstr>Развитие игровой деятельности детей </vt:lpstr>
      <vt:lpstr>Классификация игр детей  дошкольного возраста</vt:lpstr>
      <vt:lpstr>Виды игр </vt:lpstr>
      <vt:lpstr>Функции игр</vt:lpstr>
      <vt:lpstr>Условия подбора игр </vt:lpstr>
      <vt:lpstr>Презентация PowerPoint</vt:lpstr>
      <vt:lpstr>Презентация PowerPoint</vt:lpstr>
      <vt:lpstr>Патриотическое воспитание</vt:lpstr>
      <vt:lpstr>Задачи патриотического воспитания </vt:lpstr>
      <vt:lpstr>Формирование основ безопасного поведения в быту, социуме, природе</vt:lpstr>
      <vt:lpstr>Система работы по формированию у дошкольников основ безопасности жизнедеятельности</vt:lpstr>
      <vt:lpstr>Основные направления работы по формированию у дошкольников основ безопасности жизнедеятельности</vt:lpstr>
      <vt:lpstr>Трудовое воспитание</vt:lpstr>
      <vt:lpstr>Виды труда</vt:lpstr>
      <vt:lpstr>Формы организации трудовой деятельности</vt:lpstr>
      <vt:lpstr>Инновационные формы работы  с родителями</vt:lpstr>
      <vt:lpstr>Региональный компонент</vt:lpstr>
      <vt:lpstr>Целевые ориентиры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usr</cp:lastModifiedBy>
  <cp:revision>120</cp:revision>
  <dcterms:created xsi:type="dcterms:W3CDTF">2014-04-10T09:35:08Z</dcterms:created>
  <dcterms:modified xsi:type="dcterms:W3CDTF">2025-01-25T17:40:40Z</dcterms:modified>
</cp:coreProperties>
</file>